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35" r:id="rId2"/>
    <p:sldId id="337" r:id="rId3"/>
    <p:sldId id="358" r:id="rId4"/>
    <p:sldId id="359" r:id="rId5"/>
    <p:sldId id="360" r:id="rId6"/>
    <p:sldId id="357" r:id="rId7"/>
    <p:sldId id="361" r:id="rId8"/>
    <p:sldId id="387" r:id="rId9"/>
    <p:sldId id="371" r:id="rId10"/>
    <p:sldId id="366" r:id="rId11"/>
    <p:sldId id="372" r:id="rId12"/>
    <p:sldId id="373" r:id="rId13"/>
    <p:sldId id="374" r:id="rId14"/>
    <p:sldId id="388" r:id="rId15"/>
    <p:sldId id="363" r:id="rId16"/>
    <p:sldId id="365" r:id="rId17"/>
    <p:sldId id="364" r:id="rId18"/>
    <p:sldId id="362" r:id="rId19"/>
    <p:sldId id="389" r:id="rId20"/>
    <p:sldId id="376" r:id="rId21"/>
    <p:sldId id="375" r:id="rId22"/>
    <p:sldId id="385" r:id="rId23"/>
    <p:sldId id="386" r:id="rId24"/>
    <p:sldId id="378" r:id="rId25"/>
    <p:sldId id="390" r:id="rId26"/>
    <p:sldId id="379" r:id="rId27"/>
    <p:sldId id="380" r:id="rId28"/>
    <p:sldId id="381" r:id="rId29"/>
    <p:sldId id="382" r:id="rId30"/>
    <p:sldId id="391" r:id="rId31"/>
    <p:sldId id="383" r:id="rId32"/>
    <p:sldId id="3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36" autoAdjust="0"/>
  </p:normalViewPr>
  <p:slideViewPr>
    <p:cSldViewPr>
      <p:cViewPr>
        <p:scale>
          <a:sx n="90" d="100"/>
          <a:sy n="90" d="100"/>
        </p:scale>
        <p:origin x="-166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1F445-2C52-483E-816D-F55098305407}" type="datetimeFigureOut">
              <a:rPr lang="en-US" smtClean="0"/>
              <a:pPr/>
              <a:t>13-Nov-11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AA36-32B6-494F-8E79-D1D79F2F4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93ECE-E4F5-4E8F-92DB-0B46AAD73143}" type="datetimeFigureOut">
              <a:rPr lang="en-US" smtClean="0"/>
              <a:pPr/>
              <a:t>13-Nov-11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878BF-4EF3-4AAF-B055-213ABBCA2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Stockholm site</a:t>
            </a:r>
            <a:r>
              <a:rPr lang="en-US" baseline="0" dirty="0" smtClean="0"/>
              <a:t> is in a new office building near the </a:t>
            </a:r>
            <a:r>
              <a:rPr lang="en-US" baseline="0" dirty="0" err="1" smtClean="0"/>
              <a:t>Karolinska</a:t>
            </a:r>
            <a:r>
              <a:rPr lang="en-US" baseline="0" dirty="0" smtClean="0"/>
              <a:t> Institute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visited</a:t>
            </a:r>
            <a:r>
              <a:rPr lang="en-US" baseline="0" dirty="0" smtClean="0"/>
              <a:t> because of upcoming needs to support inter-institute data management for NGS as part of I-Core.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78BF-4EF3-4AAF-B055-213ABBCA24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5482952" cy="365125"/>
          </a:xfrm>
          <a:prstGeom prst="rect">
            <a:avLst/>
          </a:prstGeom>
        </p:spPr>
        <p:txBody>
          <a:bodyPr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Trip report: Visit to UPPNEX – Hershel Safer</a:t>
            </a: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12160" y="6356350"/>
            <a:ext cx="1656184" cy="365125"/>
          </a:xfrm>
          <a:prstGeom prst="rect">
            <a:avLst/>
          </a:prstGeom>
        </p:spPr>
        <p:txBody>
          <a:bodyPr anchor="ctr"/>
          <a:lstStyle>
            <a:lvl1pPr marL="0" algn="ctr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16 November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 December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 December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  <a:defRPr/>
            </a:lvl1pPr>
            <a:lvl2pPr marL="504000" indent="-252000" algn="just">
              <a:spcBef>
                <a:spcPts val="0"/>
              </a:spcBef>
              <a:spcAft>
                <a:spcPts val="1200"/>
              </a:spcAft>
              <a:defRPr/>
            </a:lvl2pPr>
            <a:lvl3pPr marL="756000" indent="-252000" algn="just">
              <a:spcBef>
                <a:spcPts val="0"/>
              </a:spcBef>
              <a:spcAft>
                <a:spcPts val="1200"/>
              </a:spcAft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4829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Trip report: Visit to UPPNEX – Hershel Safer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12160" y="6356350"/>
            <a:ext cx="165618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29 December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29 December 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29 December 2010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29 December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29 December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29 December 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258816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3D maps of folded genomes – Hershel Safer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727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29 December 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4F4C-8D1A-4B2F-914E-41D39BA43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Page </a:t>
            </a:r>
            <a:fld id="{48B44F4C-8D1A-4B2F-914E-41D39BA436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8367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67544" y="635760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5482952" cy="365125"/>
          </a:xfrm>
          <a:prstGeom prst="rect">
            <a:avLst/>
          </a:prstGeom>
        </p:spPr>
        <p:txBody>
          <a:bodyPr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Trip report: Visit to UPPNEX – Hershel Safer</a:t>
            </a:r>
            <a:endParaRPr lang="en-US" dirty="0"/>
          </a:p>
        </p:txBody>
      </p:sp>
      <p:sp>
        <p:nvSpPr>
          <p:cNvPr id="14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12160" y="6356350"/>
            <a:ext cx="1656184" cy="365125"/>
          </a:xfrm>
          <a:prstGeom prst="rect">
            <a:avLst/>
          </a:prstGeom>
        </p:spPr>
        <p:txBody>
          <a:bodyPr anchor="ctr"/>
          <a:lstStyle>
            <a:lvl1pPr marL="0" algn="ctr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16 November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scilifelab.se/" TargetMode="External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uppnex.uu.se/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snic.vr.se/" TargetMode="External"/><Relationship Id="rId4" Type="http://schemas.openxmlformats.org/officeDocument/2006/relationships/hyperlink" Target="http://www.uppmax.uu.se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Trip report: Visit to UPPNEX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4762872" cy="5400600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dirty="0" err="1" smtClean="0"/>
              <a:t>UPPmax</a:t>
            </a:r>
            <a:endParaRPr lang="en-US" dirty="0" smtClean="0"/>
          </a:p>
          <a:p>
            <a:pPr algn="ctr">
              <a:spcAft>
                <a:spcPts val="0"/>
              </a:spcAft>
            </a:pPr>
            <a:r>
              <a:rPr lang="en-US" dirty="0" err="1" smtClean="0"/>
              <a:t>NExt</a:t>
            </a:r>
            <a:r>
              <a:rPr lang="en-US" dirty="0" smtClean="0"/>
              <a:t> generation sequencing </a:t>
            </a:r>
          </a:p>
          <a:p>
            <a:pPr algn="ctr"/>
            <a:r>
              <a:rPr lang="en-US" dirty="0" smtClean="0"/>
              <a:t>Cluster &amp; Storage</a:t>
            </a:r>
          </a:p>
          <a:p>
            <a:pPr algn="ctr"/>
            <a:r>
              <a:rPr lang="en-US" dirty="0" smtClean="0"/>
              <a:t>University of Uppsala</a:t>
            </a:r>
          </a:p>
          <a:p>
            <a:pPr algn="ctr"/>
            <a:r>
              <a:rPr lang="en-US" dirty="0" smtClean="0"/>
              <a:t>Uppsala, Sweden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Presented by Hershel Safer</a:t>
            </a:r>
          </a:p>
          <a:p>
            <a:pPr algn="ctr"/>
            <a:r>
              <a:rPr lang="en-US" dirty="0" smtClean="0"/>
              <a:t>in Ron Shamir’s group meeting </a:t>
            </a:r>
          </a:p>
          <a:p>
            <a:pPr algn="ctr"/>
            <a:r>
              <a:rPr lang="en-US" dirty="0" smtClean="0"/>
              <a:t>on 16/11/2011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Trip report: Visit to UPPNEX – Hershel Safer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  <p:pic>
        <p:nvPicPr>
          <p:cNvPr id="7" name="Picture 6" descr="map swe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908720"/>
            <a:ext cx="3743325" cy="51935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 (July 2011)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967911" y="1196752"/>
          <a:ext cx="268420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80"/>
                <a:gridCol w="12567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University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# projects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uu.se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ki.se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scilifelab.se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slu.se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kth.se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su.se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umu.se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gu.se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liu.se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lu.se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use</a:t>
            </a:r>
            <a:endParaRPr lang="en-US" dirty="0"/>
          </a:p>
        </p:txBody>
      </p:sp>
      <p:pic>
        <p:nvPicPr>
          <p:cNvPr id="7" name="Content Placeholder 6" descr="storage u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484784"/>
            <a:ext cx="5840730" cy="429387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43608" y="4365104"/>
            <a:ext cx="79208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use (core hours / month)</a:t>
            </a:r>
            <a:endParaRPr lang="en-US" dirty="0"/>
          </a:p>
        </p:txBody>
      </p:sp>
      <p:pic>
        <p:nvPicPr>
          <p:cNvPr id="7" name="Content Placeholder 6" descr="cpu u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4362" y="1341437"/>
            <a:ext cx="7915275" cy="45339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UPPNEX – </a:t>
            </a:r>
            <a:r>
              <a:rPr lang="en-US" dirty="0" err="1" smtClean="0"/>
              <a:t>SciLifeLab</a:t>
            </a:r>
            <a:r>
              <a:rPr lang="en-US" dirty="0" smtClean="0"/>
              <a:t> Bioinformatics Forum: Monthly meeting to discuss computing questions and issues</a:t>
            </a:r>
          </a:p>
          <a:p>
            <a:r>
              <a:rPr lang="en-US" dirty="0" smtClean="0"/>
              <a:t>SNIC – UPPMAX User Meetings: Hands-on presentations about how to use UPPNEX resources</a:t>
            </a:r>
          </a:p>
          <a:p>
            <a:r>
              <a:rPr lang="en-US" dirty="0" smtClean="0"/>
              <a:t>E-mail lists:</a:t>
            </a:r>
          </a:p>
          <a:p>
            <a:pPr lvl="1"/>
            <a:r>
              <a:rPr lang="en-US" dirty="0" smtClean="0"/>
              <a:t>UPPNEX users</a:t>
            </a:r>
          </a:p>
          <a:p>
            <a:pPr lvl="1"/>
            <a:r>
              <a:rPr lang="en-US" dirty="0" smtClean="0"/>
              <a:t>Bioinformatics support (planned)</a:t>
            </a:r>
          </a:p>
          <a:p>
            <a:pPr lvl="1"/>
            <a:r>
              <a:rPr lang="en-US" dirty="0" smtClean="0"/>
              <a:t>UPPMAX support</a:t>
            </a:r>
          </a:p>
          <a:p>
            <a:r>
              <a:rPr lang="en-US" dirty="0" smtClean="0"/>
              <a:t>Online knowledge base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 about UPPNEX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Growth in UPPNEX projects</a:t>
            </a:r>
          </a:p>
          <a:p>
            <a:r>
              <a:rPr lang="en-US" dirty="0" smtClean="0"/>
              <a:t>UPPNEX resources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Technical details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Projects under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Trip report: Visit to UPPNEX – Hershel Safer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Bioinformatics applications</a:t>
            </a:r>
          </a:p>
          <a:p>
            <a:pPr lvl="1"/>
            <a:r>
              <a:rPr lang="en-US" dirty="0" smtClean="0"/>
              <a:t>UPPNEX has 1.5 FTEs (2 people)</a:t>
            </a:r>
          </a:p>
          <a:p>
            <a:pPr lvl="1"/>
            <a:r>
              <a:rPr lang="en-US" dirty="0" smtClean="0"/>
              <a:t>Another 6 application experts are available to help</a:t>
            </a:r>
          </a:p>
          <a:p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UPPNEX has 1 FTE</a:t>
            </a:r>
          </a:p>
          <a:p>
            <a:pPr lvl="1"/>
            <a:r>
              <a:rPr lang="en-US" dirty="0" smtClean="0"/>
              <a:t>UPPMAX has 5.5 FTEs. They help with UPPNEX.</a:t>
            </a:r>
          </a:p>
          <a:p>
            <a:pPr lvl="1"/>
            <a:r>
              <a:rPr lang="en-US" dirty="0" smtClean="0"/>
              <a:t>Overall, UPPNEX is using 2-3 FTEs for systems.</a:t>
            </a:r>
          </a:p>
          <a:p>
            <a:r>
              <a:rPr lang="en-US" dirty="0" smtClean="0"/>
              <a:t>Scientific coordinator: 1 person @ 50%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computing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SweStore</a:t>
            </a:r>
            <a:r>
              <a:rPr lang="en-US" dirty="0" smtClean="0"/>
              <a:t>: “Infinite” space for archiving – cheaper, slower storage for large-scale projects in all areas of science</a:t>
            </a:r>
          </a:p>
          <a:p>
            <a:r>
              <a:rPr lang="en-US" dirty="0" err="1" smtClean="0"/>
              <a:t>SUNet</a:t>
            </a:r>
            <a:r>
              <a:rPr lang="en-US" dirty="0" smtClean="0"/>
              <a:t>: 10 GB inter-university network</a:t>
            </a:r>
          </a:p>
          <a:p>
            <a:r>
              <a:rPr lang="en-US" dirty="0" err="1" smtClean="0"/>
              <a:t>SweGrid</a:t>
            </a:r>
            <a:r>
              <a:rPr lang="en-US" dirty="0" smtClean="0"/>
              <a:t>: SNIC’s grid-based computer and storage system. High-energy physics gets 1/3 of it; the rest is assigned to other areas on a peer-review basis.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UPPNEX computing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SMP computer with 64 cores, 2 TB RAM </a:t>
            </a:r>
          </a:p>
          <a:p>
            <a:r>
              <a:rPr lang="en-US" dirty="0" smtClean="0"/>
              <a:t>900k core hours / month in UPPMAX’s </a:t>
            </a:r>
            <a:r>
              <a:rPr lang="en-US" dirty="0" err="1" smtClean="0"/>
              <a:t>Kalkyl</a:t>
            </a:r>
            <a:r>
              <a:rPr lang="en-US" dirty="0" smtClean="0"/>
              <a:t> computing cluster</a:t>
            </a:r>
          </a:p>
          <a:p>
            <a:r>
              <a:rPr lang="en-US" dirty="0" smtClean="0"/>
              <a:t>~420 TB cluster-attached parallel storage for short-term work</a:t>
            </a:r>
          </a:p>
          <a:p>
            <a:r>
              <a:rPr lang="en-US" dirty="0" err="1" smtClean="0"/>
              <a:t>SweStore</a:t>
            </a:r>
            <a:r>
              <a:rPr lang="en-US" dirty="0" smtClean="0"/>
              <a:t>: Currently using &gt;1 PB (10^15) of space, and growing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Initial funding from a private foundation</a:t>
            </a:r>
          </a:p>
          <a:p>
            <a:pPr lvl="1"/>
            <a:r>
              <a:rPr lang="en-US" dirty="0" smtClean="0"/>
              <a:t>Personnel support from SNIC</a:t>
            </a:r>
          </a:p>
          <a:p>
            <a:r>
              <a:rPr lang="en-US" dirty="0" smtClean="0"/>
              <a:t>Charges</a:t>
            </a:r>
          </a:p>
          <a:p>
            <a:pPr lvl="1"/>
            <a:r>
              <a:rPr lang="en-US" dirty="0" smtClean="0"/>
              <a:t>Users are not currently charged for storage space</a:t>
            </a:r>
          </a:p>
          <a:p>
            <a:pPr lvl="1"/>
            <a:r>
              <a:rPr lang="en-US" dirty="0" smtClean="0"/>
              <a:t>Each project is initially allocated 0.5 TB</a:t>
            </a:r>
          </a:p>
          <a:p>
            <a:pPr lvl="1"/>
            <a:r>
              <a:rPr lang="en-US" dirty="0" smtClean="0"/>
              <a:t>Projects last ~1.5 years, which is longer than expected in the initial plan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 about UPPNEX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Growth in UPPNEX projects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UPPNEX resources</a:t>
            </a:r>
          </a:p>
          <a:p>
            <a:r>
              <a:rPr lang="en-US" dirty="0" smtClean="0"/>
              <a:t>Technical details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Projects under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Trip report: Visit to UPPNEX – Hershel Safer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about UPPNEX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Growth in UPPNEX projects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UPPNEX resources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Technical details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Projects under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Trip report: Visit to UPPNEX – Hershel Safer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NGS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are initially stored and analyzed locally at </a:t>
            </a:r>
            <a:r>
              <a:rPr lang="en-US" dirty="0" err="1" smtClean="0"/>
              <a:t>SciLifeLab</a:t>
            </a:r>
            <a:r>
              <a:rPr lang="en-US" dirty="0" smtClean="0"/>
              <a:t>. Thomas </a:t>
            </a:r>
            <a:r>
              <a:rPr lang="en-US" dirty="0" err="1" smtClean="0"/>
              <a:t>Svensson</a:t>
            </a:r>
            <a:r>
              <a:rPr lang="en-US" dirty="0" smtClean="0"/>
              <a:t> at </a:t>
            </a:r>
            <a:r>
              <a:rPr lang="en-US" dirty="0" err="1" smtClean="0"/>
              <a:t>SciLifeLab</a:t>
            </a:r>
            <a:r>
              <a:rPr lang="en-US" dirty="0" smtClean="0"/>
              <a:t> Stockholm has a group of ~20 people who deal with data analysis.</a:t>
            </a:r>
          </a:p>
          <a:p>
            <a:r>
              <a:rPr lang="en-US" dirty="0" smtClean="0"/>
              <a:t>After initial analysis, data are transferred to UPPNEX over </a:t>
            </a:r>
            <a:r>
              <a:rPr lang="en-US" dirty="0" err="1" smtClean="0"/>
              <a:t>SUNet</a:t>
            </a:r>
            <a:r>
              <a:rPr lang="en-US" dirty="0" smtClean="0"/>
              <a:t>. At present, transfers are initiated manually. </a:t>
            </a:r>
          </a:p>
          <a:p>
            <a:r>
              <a:rPr lang="en-US" dirty="0" smtClean="0"/>
              <a:t>Data are stored at UPPNEX for ongoing analysis. Access to each project is restricted to authorized users.</a:t>
            </a:r>
          </a:p>
          <a:p>
            <a:r>
              <a:rPr lang="en-US" dirty="0" smtClean="0"/>
              <a:t>Job scheduling is done with SLURM.</a:t>
            </a:r>
          </a:p>
          <a:p>
            <a:r>
              <a:rPr lang="en-US" dirty="0" smtClean="0"/>
              <a:t>After analysis is complete, data are archived to </a:t>
            </a:r>
            <a:r>
              <a:rPr lang="en-US" dirty="0" err="1" smtClean="0"/>
              <a:t>SweStore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7" name="Content Placeholder 6" descr="architectur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1131887"/>
            <a:ext cx="5486400" cy="4953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configuration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Linux: Currently Scientific Linux (based on </a:t>
            </a:r>
            <a:r>
              <a:rPr lang="en-US" dirty="0" err="1" smtClean="0"/>
              <a:t>RedHat</a:t>
            </a:r>
            <a:r>
              <a:rPr lang="en-US" dirty="0" smtClean="0"/>
              <a:t>). Possibly moving to Rocks Clusters for convenient installation.</a:t>
            </a:r>
          </a:p>
          <a:p>
            <a:r>
              <a:rPr lang="en-US" dirty="0" smtClean="0"/>
              <a:t>RAM: UPPMAX </a:t>
            </a:r>
            <a:r>
              <a:rPr lang="en-US" dirty="0" err="1" smtClean="0"/>
              <a:t>Kalkyl</a:t>
            </a:r>
            <a:r>
              <a:rPr lang="en-US" dirty="0" smtClean="0"/>
              <a:t> cluster has 24 GB / node =&gt; 3 GB / core. Some NGS jobs, such as assembly, need much more. Purchased dedicated machine with 2 TB memory.</a:t>
            </a:r>
          </a:p>
          <a:p>
            <a:r>
              <a:rPr lang="en-US" dirty="0" smtClean="0"/>
              <a:t>Storage: Parallel file system to obviate need to copy files to / from local storage.</a:t>
            </a:r>
          </a:p>
          <a:p>
            <a:r>
              <a:rPr lang="en-US" dirty="0" smtClean="0"/>
              <a:t>Connectivity: </a:t>
            </a:r>
            <a:r>
              <a:rPr lang="en-US" dirty="0" err="1" smtClean="0"/>
              <a:t>Infiniband</a:t>
            </a:r>
            <a:r>
              <a:rPr lang="en-US" dirty="0" smtClean="0"/>
              <a:t> to facilitate inter-node communication. This is expensive and superfluous for bioinformatics – we don’t do much work that requires this capability.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configuration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issues with software (e.g., Galaxy) that runs as a single server process and is used by multiple users: </a:t>
            </a:r>
          </a:p>
          <a:p>
            <a:pPr lvl="1"/>
            <a:r>
              <a:rPr lang="en-US" dirty="0" smtClean="0"/>
              <a:t>The software needs to access each user’s protected files. </a:t>
            </a:r>
          </a:p>
          <a:p>
            <a:pPr lvl="1"/>
            <a:r>
              <a:rPr lang="en-US" dirty="0" smtClean="0"/>
              <a:t>It therefore needs to be run as root (very dangerous), be able to </a:t>
            </a:r>
            <a:r>
              <a:rPr lang="en-US" dirty="0" err="1" smtClean="0"/>
              <a:t>suid</a:t>
            </a:r>
            <a:r>
              <a:rPr lang="en-US" dirty="0" smtClean="0"/>
              <a:t> to any user (dangerous), or be a member of all the projects’ groups (insecure). </a:t>
            </a:r>
          </a:p>
          <a:p>
            <a:pPr lvl="1"/>
            <a:r>
              <a:rPr lang="en-US" dirty="0" smtClean="0"/>
              <a:t>They are trying various ways to grapple with this.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growth is much faster than expected</a:t>
            </a:r>
          </a:p>
          <a:p>
            <a:r>
              <a:rPr lang="en-US" dirty="0" smtClean="0"/>
              <a:t>Data duplication</a:t>
            </a:r>
          </a:p>
          <a:p>
            <a:r>
              <a:rPr lang="en-US" dirty="0" smtClean="0"/>
              <a:t>Too much manual intervention in data management</a:t>
            </a:r>
          </a:p>
          <a:p>
            <a:r>
              <a:rPr lang="en-US" dirty="0" smtClean="0"/>
              <a:t>Users (biologists) need help with Linux data-management tools</a:t>
            </a:r>
          </a:p>
          <a:p>
            <a:r>
              <a:rPr lang="en-US" dirty="0" smtClean="0"/>
              <a:t>More interactive style of working than many other UPPMAX users, such as physicists. Allows possibility of sharing workload.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 about UPPNEX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Growth in UPPNEX projects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UPPNEX resources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Technical details</a:t>
            </a:r>
          </a:p>
          <a:p>
            <a:r>
              <a:rPr lang="en-US" dirty="0" smtClean="0"/>
              <a:t>Projects under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Trip report: Visit to UPPNEX – Hershel Safer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systems for automated data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transfer from sequencing machines to UPPNEX storage</a:t>
            </a:r>
          </a:p>
          <a:p>
            <a:pPr lvl="1"/>
            <a:r>
              <a:rPr lang="en-US" dirty="0" smtClean="0"/>
              <a:t>Their solution is based on the Blue Collar Bioinformatics (</a:t>
            </a:r>
            <a:r>
              <a:rPr lang="en-US" dirty="0" err="1" smtClean="0"/>
              <a:t>bcbb</a:t>
            </a:r>
            <a:r>
              <a:rPr lang="en-US" dirty="0" smtClean="0"/>
              <a:t>) package by Brad Chapman at the Harvard School of Public Health. They have their own fork of </a:t>
            </a:r>
            <a:r>
              <a:rPr lang="en-US" dirty="0" err="1" smtClean="0"/>
              <a:t>bcbb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transfer between fast storage and cheap storage</a:t>
            </a:r>
          </a:p>
          <a:p>
            <a:pPr lvl="1"/>
            <a:r>
              <a:rPr lang="en-US" dirty="0" smtClean="0"/>
              <a:t>Installing </a:t>
            </a:r>
            <a:r>
              <a:rPr lang="en-US" dirty="0" err="1" smtClean="0"/>
              <a:t>iRODS</a:t>
            </a:r>
            <a:r>
              <a:rPr lang="en-US" dirty="0" smtClean="0"/>
              <a:t> for automated, policy-based data migration between fast storage (UPPNEX servers) and cheaper storage (</a:t>
            </a:r>
            <a:r>
              <a:rPr lang="en-US" dirty="0" err="1" smtClean="0"/>
              <a:t>SweStore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Bioclipse</a:t>
            </a:r>
            <a:r>
              <a:rPr lang="en-US" dirty="0" smtClean="0"/>
              <a:t> workbench for working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Eclipse</a:t>
            </a:r>
          </a:p>
          <a:p>
            <a:r>
              <a:rPr lang="en-US" dirty="0" smtClean="0"/>
              <a:t>They are among the lead developers of </a:t>
            </a:r>
            <a:r>
              <a:rPr lang="en-US" dirty="0" err="1" smtClean="0"/>
              <a:t>Bioclipse</a:t>
            </a:r>
            <a:endParaRPr lang="en-US" dirty="0" smtClean="0"/>
          </a:p>
          <a:p>
            <a:r>
              <a:rPr lang="en-US" dirty="0" smtClean="0"/>
              <a:t>Features include:</a:t>
            </a:r>
          </a:p>
          <a:p>
            <a:pPr lvl="1"/>
            <a:r>
              <a:rPr lang="en-US" dirty="0" smtClean="0"/>
              <a:t>Secure communication using SSH</a:t>
            </a:r>
          </a:p>
          <a:p>
            <a:pPr lvl="1"/>
            <a:r>
              <a:rPr lang="en-US" dirty="0" smtClean="0"/>
              <a:t>Job configuration wizard</a:t>
            </a:r>
          </a:p>
          <a:p>
            <a:pPr lvl="1"/>
            <a:r>
              <a:rPr lang="en-US" dirty="0" smtClean="0"/>
              <a:t>Graphic interface to command-line tools</a:t>
            </a:r>
          </a:p>
          <a:p>
            <a:pPr lvl="1"/>
            <a:r>
              <a:rPr lang="en-US" dirty="0" smtClean="0"/>
              <a:t>Integrated genome viewer</a:t>
            </a:r>
          </a:p>
          <a:p>
            <a:pPr lvl="1"/>
            <a:r>
              <a:rPr lang="en-US" dirty="0" smtClean="0"/>
              <a:t>Galaxy integration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Bioclipse</a:t>
            </a:r>
            <a:r>
              <a:rPr lang="en-US" dirty="0" smtClean="0"/>
              <a:t> client</a:t>
            </a:r>
            <a:endParaRPr lang="en-US" dirty="0"/>
          </a:p>
        </p:txBody>
      </p:sp>
      <p:pic>
        <p:nvPicPr>
          <p:cNvPr id="7" name="Content Placeholder 6" descr="screenshot bioclip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76350" y="1112837"/>
            <a:ext cx="6591300" cy="49911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Galaxy Web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results are provided to users via a local Galaxy installation</a:t>
            </a:r>
          </a:p>
          <a:p>
            <a:r>
              <a:rPr lang="en-US" dirty="0" smtClean="0"/>
              <a:t>Web-based interface to command-line tools</a:t>
            </a:r>
          </a:p>
          <a:p>
            <a:r>
              <a:rPr lang="en-US" dirty="0" smtClean="0"/>
              <a:t>Create and run re-usable workflows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SciLifeLab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Science for Life Laboratory (</a:t>
            </a:r>
            <a:r>
              <a:rPr lang="en-US" dirty="0" err="1" smtClean="0"/>
              <a:t>SciLifeLab</a:t>
            </a:r>
            <a:r>
              <a:rPr lang="en-US" dirty="0" smtClean="0"/>
              <a:t> - </a:t>
            </a:r>
            <a:r>
              <a:rPr lang="en-US" dirty="0" smtClean="0">
                <a:hlinkClick r:id="rId3"/>
              </a:rPr>
              <a:t>www.scilifelab.se</a:t>
            </a:r>
            <a:r>
              <a:rPr lang="en-US" dirty="0" smtClean="0"/>
              <a:t>) is Sweden’s main center for high-throughput biosciences and translational medicine.</a:t>
            </a:r>
          </a:p>
          <a:p>
            <a:r>
              <a:rPr lang="en-US" dirty="0" err="1" smtClean="0"/>
              <a:t>SciLifeLab</a:t>
            </a:r>
            <a:r>
              <a:rPr lang="en-US" dirty="0" smtClean="0"/>
              <a:t> is a collaboration between four universities:</a:t>
            </a:r>
          </a:p>
          <a:p>
            <a:pPr lvl="1"/>
            <a:r>
              <a:rPr lang="en-US" dirty="0" smtClean="0"/>
              <a:t>Stockholm University</a:t>
            </a:r>
          </a:p>
          <a:p>
            <a:pPr lvl="1"/>
            <a:r>
              <a:rPr lang="en-US" dirty="0" err="1" smtClean="0"/>
              <a:t>Karolinska</a:t>
            </a:r>
            <a:r>
              <a:rPr lang="en-US" dirty="0" smtClean="0"/>
              <a:t> Institute</a:t>
            </a:r>
          </a:p>
          <a:p>
            <a:pPr lvl="1"/>
            <a:r>
              <a:rPr lang="en-US" dirty="0" smtClean="0"/>
              <a:t>Royal Institute of Technology (KTH)</a:t>
            </a:r>
          </a:p>
          <a:p>
            <a:pPr lvl="1"/>
            <a:r>
              <a:rPr lang="en-US" dirty="0" smtClean="0"/>
              <a:t>Uppsala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2 sites: Stockholm &amp; Uppsala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Trip report: Visit to UPPNEX – Hershel Safer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  <p:pic>
        <p:nvPicPr>
          <p:cNvPr id="7" name="Picture 6" descr="logo karolinsk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41668" y="5589280"/>
            <a:ext cx="1287272" cy="720000"/>
          </a:xfrm>
          <a:prstGeom prst="rect">
            <a:avLst/>
          </a:prstGeom>
        </p:spPr>
      </p:pic>
      <p:pic>
        <p:nvPicPr>
          <p:cNvPr id="8" name="Picture 7" descr="logo kt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32699" y="5589280"/>
            <a:ext cx="720000" cy="720000"/>
          </a:xfrm>
          <a:prstGeom prst="rect">
            <a:avLst/>
          </a:prstGeom>
        </p:spPr>
      </p:pic>
      <p:pic>
        <p:nvPicPr>
          <p:cNvPr id="9" name="Picture 8" descr="logo scilifela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5589280"/>
            <a:ext cx="1863529" cy="720000"/>
          </a:xfrm>
          <a:prstGeom prst="rect">
            <a:avLst/>
          </a:prstGeom>
        </p:spPr>
      </p:pic>
      <p:pic>
        <p:nvPicPr>
          <p:cNvPr id="10" name="Picture 9" descr="logo stockholm u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34832" y="5589280"/>
            <a:ext cx="803077" cy="720000"/>
          </a:xfrm>
          <a:prstGeom prst="rect">
            <a:avLst/>
          </a:prstGeom>
        </p:spPr>
      </p:pic>
      <p:pic>
        <p:nvPicPr>
          <p:cNvPr id="11" name="Picture 10" descr="logo uppsala u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56456" y="5589280"/>
            <a:ext cx="720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Galaxy in Web browser</a:t>
            </a:r>
            <a:endParaRPr lang="en-US" dirty="0"/>
          </a:p>
        </p:txBody>
      </p:sp>
      <p:pic>
        <p:nvPicPr>
          <p:cNvPr id="7" name="Content Placeholder 6" descr="screenshot galax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19237" y="1446212"/>
            <a:ext cx="6105525" cy="43243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Galaxy in </a:t>
            </a:r>
            <a:r>
              <a:rPr lang="en-US" dirty="0" err="1" smtClean="0"/>
              <a:t>Bioclipse</a:t>
            </a:r>
            <a:r>
              <a:rPr lang="en-US" dirty="0" smtClean="0"/>
              <a:t> browser</a:t>
            </a:r>
            <a:endParaRPr lang="en-US" dirty="0"/>
          </a:p>
        </p:txBody>
      </p:sp>
      <p:pic>
        <p:nvPicPr>
          <p:cNvPr id="7" name="Content Placeholder 6" descr="screenshot galaxy in bioclip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09637" y="1260475"/>
            <a:ext cx="7324725" cy="46958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architecture</a:t>
            </a:r>
            <a:endParaRPr lang="en-US" dirty="0"/>
          </a:p>
        </p:txBody>
      </p:sp>
      <p:pic>
        <p:nvPicPr>
          <p:cNvPr id="7" name="Content Placeholder 6" descr="architecture futur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308132"/>
            <a:ext cx="8229600" cy="460051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SciLifeLab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Platforms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Proteomics</a:t>
            </a:r>
          </a:p>
          <a:p>
            <a:pPr lvl="1"/>
            <a:r>
              <a:rPr lang="en-US" dirty="0" err="1" smtClean="0"/>
              <a:t>Bioimaging</a:t>
            </a:r>
            <a:r>
              <a:rPr lang="en-US" dirty="0" smtClean="0"/>
              <a:t> &amp; functional biology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 smtClean="0"/>
              <a:t>genetics</a:t>
            </a:r>
          </a:p>
          <a:p>
            <a:r>
              <a:rPr lang="en-US" dirty="0" smtClean="0"/>
              <a:t>Research </a:t>
            </a:r>
            <a:r>
              <a:rPr lang="en-US" dirty="0" smtClean="0"/>
              <a:t>programs (intramural and extramural)</a:t>
            </a:r>
          </a:p>
          <a:p>
            <a:pPr lvl="1"/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Environmental </a:t>
            </a:r>
            <a:r>
              <a:rPr lang="en-US" dirty="0" smtClean="0"/>
              <a:t>sciences</a:t>
            </a:r>
          </a:p>
          <a:p>
            <a:r>
              <a:rPr lang="en-US" dirty="0" smtClean="0"/>
              <a:t>&gt;100 research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all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support at least:</a:t>
            </a:r>
          </a:p>
          <a:p>
            <a:pPr lvl="1"/>
            <a:r>
              <a:rPr lang="en-US" dirty="0" smtClean="0"/>
              <a:t>Immediate use (initial analysis)</a:t>
            </a:r>
          </a:p>
          <a:p>
            <a:pPr lvl="1"/>
            <a:r>
              <a:rPr lang="en-US" dirty="0" smtClean="0"/>
              <a:t>Short-term storage (ongoing analysis)</a:t>
            </a:r>
          </a:p>
          <a:p>
            <a:pPr lvl="1"/>
            <a:r>
              <a:rPr lang="en-US" dirty="0" smtClean="0"/>
              <a:t>Long-term archive</a:t>
            </a:r>
          </a:p>
          <a:p>
            <a:pPr lvl="1"/>
            <a:r>
              <a:rPr lang="en-US" dirty="0" smtClean="0"/>
              <a:t>Collaboration (intra- and inter-institute)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UPPNEX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UPPNEX (</a:t>
            </a:r>
            <a:r>
              <a:rPr lang="en-US" dirty="0" smtClean="0">
                <a:hlinkClick r:id="rId3"/>
              </a:rPr>
              <a:t>www.uppnex.uu.se</a:t>
            </a:r>
            <a:r>
              <a:rPr lang="en-US" dirty="0" smtClean="0"/>
              <a:t>) is a national resource that provides computing and storage resources for the Next Generation Sequencing (NGS) community in Sweden. It was founded in 2009.</a:t>
            </a:r>
          </a:p>
          <a:p>
            <a:r>
              <a:rPr lang="en-US" dirty="0" smtClean="0"/>
              <a:t>UPPNEX is a project of the Uppsala Multidisciplinary Center for Advanced Computational Science (UPPMAX - </a:t>
            </a:r>
            <a:r>
              <a:rPr lang="en-US" dirty="0" smtClean="0">
                <a:hlinkClick r:id="rId4"/>
              </a:rPr>
              <a:t>www.uppmax.uu.se</a:t>
            </a:r>
            <a:r>
              <a:rPr lang="en-US" dirty="0" smtClean="0"/>
              <a:t>). UPPMAX was founded in 2003.</a:t>
            </a:r>
          </a:p>
          <a:p>
            <a:r>
              <a:rPr lang="en-US" dirty="0" smtClean="0"/>
              <a:t>UPPMAX is one of six centers in the Swedish National Infrastructure for Computing (SNIC - </a:t>
            </a:r>
            <a:r>
              <a:rPr lang="en-US" dirty="0" smtClean="0">
                <a:hlinkClick r:id="rId5"/>
              </a:rPr>
              <a:t>www.snic.vr.se</a:t>
            </a:r>
            <a:r>
              <a:rPr lang="en-US" dirty="0" smtClean="0"/>
              <a:t>), a national strategic resource to support high-performance computing in Sweden’s academic research community.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Trip report: Visit to UPPNEX – Hershel Safer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  <p:pic>
        <p:nvPicPr>
          <p:cNvPr id="7" name="Picture 6" descr="logo sni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448" y="5687688"/>
            <a:ext cx="2520000" cy="379248"/>
          </a:xfrm>
          <a:prstGeom prst="rect">
            <a:avLst/>
          </a:prstGeom>
        </p:spPr>
      </p:pic>
      <p:pic>
        <p:nvPicPr>
          <p:cNvPr id="8" name="Picture 7" descr="logo uppma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15996" y="5641928"/>
            <a:ext cx="2520000" cy="470769"/>
          </a:xfrm>
          <a:prstGeom prst="rect">
            <a:avLst/>
          </a:prstGeom>
        </p:spPr>
      </p:pic>
      <p:pic>
        <p:nvPicPr>
          <p:cNvPr id="9" name="Picture 8" descr="logo uppnex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544" y="5517312"/>
            <a:ext cx="1600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12/9/11, I spent the morning at UPPNEX and the afternoon at </a:t>
            </a:r>
            <a:r>
              <a:rPr lang="en-US" dirty="0" err="1" smtClean="0"/>
              <a:t>SciLifeLab</a:t>
            </a:r>
            <a:r>
              <a:rPr lang="en-US" dirty="0" smtClean="0"/>
              <a:t> Stockholm</a:t>
            </a:r>
            <a:r>
              <a:rPr lang="en-US" dirty="0" smtClean="0"/>
              <a:t>.</a:t>
            </a:r>
          </a:p>
          <a:p>
            <a:r>
              <a:rPr lang="en-US" dirty="0" smtClean="0"/>
              <a:t>My goal was to learn how they support inter-institute data transfer and data management, and to bring back information that we can use for our projects.</a:t>
            </a:r>
            <a:endParaRPr lang="en-US" dirty="0" smtClean="0"/>
          </a:p>
          <a:p>
            <a:r>
              <a:rPr lang="en-US" dirty="0" smtClean="0"/>
              <a:t>At UPPNEX, I was hosted by:</a:t>
            </a:r>
          </a:p>
          <a:p>
            <a:pPr lvl="1"/>
            <a:r>
              <a:rPr lang="en-US" dirty="0" smtClean="0"/>
              <a:t>Martin Dahl</a:t>
            </a:r>
            <a:r>
              <a:rPr lang="az-Cyrl-AZ" dirty="0" smtClean="0"/>
              <a:t>ӧ</a:t>
            </a:r>
            <a:r>
              <a:rPr lang="en-US" dirty="0" smtClean="0"/>
              <a:t>, who works with bioinformatics applications</a:t>
            </a:r>
          </a:p>
          <a:p>
            <a:pPr lvl="1"/>
            <a:r>
              <a:rPr lang="en-US" dirty="0" smtClean="0"/>
              <a:t>Samuel </a:t>
            </a:r>
            <a:r>
              <a:rPr lang="en-US" dirty="0" err="1" smtClean="0"/>
              <a:t>Lampa</a:t>
            </a:r>
            <a:r>
              <a:rPr lang="en-US" dirty="0" smtClean="0"/>
              <a:t>, who works with computing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 about UPPNEX</a:t>
            </a:r>
          </a:p>
          <a:p>
            <a:r>
              <a:rPr lang="en-US" dirty="0" smtClean="0"/>
              <a:t>Growth in UPPNEX projects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UPPNEX resources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Technical details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Projects under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Trip report: Visit to UPPNEX – Hershel Safer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16 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Trip report: Visit to UPPNEX – Hershel Safer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8B44F4C-8D1A-4B2F-914E-41D39BA436B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16 November 2011</a:t>
            </a:r>
            <a:endParaRPr lang="en-US" dirty="0"/>
          </a:p>
        </p:txBody>
      </p:sp>
      <p:pic>
        <p:nvPicPr>
          <p:cNvPr id="9" name="Content Placeholder 8" descr="number of project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340768"/>
            <a:ext cx="6172200" cy="4067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1638</Words>
  <Application>Microsoft Office PowerPoint</Application>
  <PresentationFormat>On-screen Show (4:3)</PresentationFormat>
  <Paragraphs>313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Trip report: Visit to UPPNEX</vt:lpstr>
      <vt:lpstr>Outline</vt:lpstr>
      <vt:lpstr>SciLifeLab 1</vt:lpstr>
      <vt:lpstr>SciLifeLab 2</vt:lpstr>
      <vt:lpstr>How to manage all the data?</vt:lpstr>
      <vt:lpstr>UPPNEX</vt:lpstr>
      <vt:lpstr>The visit</vt:lpstr>
      <vt:lpstr>Outline</vt:lpstr>
      <vt:lpstr>Number of projects</vt:lpstr>
      <vt:lpstr>Current projects (July 2011)</vt:lpstr>
      <vt:lpstr>Storage use</vt:lpstr>
      <vt:lpstr>CPU use (core hours / month)</vt:lpstr>
      <vt:lpstr>Community</vt:lpstr>
      <vt:lpstr>Outline</vt:lpstr>
      <vt:lpstr>Staffing</vt:lpstr>
      <vt:lpstr>National computing resources</vt:lpstr>
      <vt:lpstr>UPPNEX computing resources</vt:lpstr>
      <vt:lpstr>Money</vt:lpstr>
      <vt:lpstr>Outline</vt:lpstr>
      <vt:lpstr>NGS workflow</vt:lpstr>
      <vt:lpstr>Architecture</vt:lpstr>
      <vt:lpstr>Cluster configuration 1</vt:lpstr>
      <vt:lpstr>Cluster configuration 2</vt:lpstr>
      <vt:lpstr>Issues</vt:lpstr>
      <vt:lpstr>Outline</vt:lpstr>
      <vt:lpstr>Upcoming systems for automated data transfer</vt:lpstr>
      <vt:lpstr>Bioclipse workbench for working with data</vt:lpstr>
      <vt:lpstr>Bioclipse client</vt:lpstr>
      <vt:lpstr>Galaxy Web portal</vt:lpstr>
      <vt:lpstr>Galaxy in Web browser</vt:lpstr>
      <vt:lpstr>Galaxy in Bioclipse browser</vt:lpstr>
      <vt:lpstr>Planned architecture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Hershel Safer</dc:creator>
  <cp:lastModifiedBy>Hershel Safer</cp:lastModifiedBy>
  <cp:revision>440</cp:revision>
  <dcterms:created xsi:type="dcterms:W3CDTF">2010-12-27T13:29:02Z</dcterms:created>
  <dcterms:modified xsi:type="dcterms:W3CDTF">2011-11-13T14:00:45Z</dcterms:modified>
</cp:coreProperties>
</file>